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375" r:id="rId3"/>
    <p:sldId id="379" r:id="rId4"/>
    <p:sldId id="439" r:id="rId5"/>
    <p:sldId id="445" r:id="rId6"/>
    <p:sldId id="454" r:id="rId7"/>
    <p:sldId id="453" r:id="rId8"/>
    <p:sldId id="446" r:id="rId9"/>
    <p:sldId id="448" r:id="rId10"/>
    <p:sldId id="449" r:id="rId11"/>
    <p:sldId id="450" r:id="rId12"/>
    <p:sldId id="451" r:id="rId13"/>
    <p:sldId id="452" r:id="rId14"/>
    <p:sldId id="457" r:id="rId15"/>
    <p:sldId id="440" r:id="rId16"/>
    <p:sldId id="441" r:id="rId17"/>
    <p:sldId id="443" r:id="rId18"/>
    <p:sldId id="444" r:id="rId19"/>
    <p:sldId id="464" r:id="rId20"/>
    <p:sldId id="442" r:id="rId21"/>
    <p:sldId id="455" r:id="rId22"/>
    <p:sldId id="456" r:id="rId23"/>
    <p:sldId id="458" r:id="rId24"/>
    <p:sldId id="459" r:id="rId25"/>
    <p:sldId id="460" r:id="rId26"/>
    <p:sldId id="461" r:id="rId27"/>
    <p:sldId id="462" r:id="rId28"/>
    <p:sldId id="463" r:id="rId29"/>
  </p:sldIdLst>
  <p:sldSz cx="9144000" cy="6858000" type="screen4x3"/>
  <p:notesSz cx="10234613" cy="7099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9EED28BB-4E00-49F1-ABF3-BF821F77D360}">
          <p14:sldIdLst>
            <p14:sldId id="256"/>
            <p14:sldId id="375"/>
          </p14:sldIdLst>
        </p14:section>
        <p14:section name="非線形振動" id="{8EF7BFCD-A239-41E6-B17E-86CC61D3077F}">
          <p14:sldIdLst>
            <p14:sldId id="379"/>
            <p14:sldId id="439"/>
            <p14:sldId id="445"/>
            <p14:sldId id="454"/>
            <p14:sldId id="453"/>
            <p14:sldId id="446"/>
            <p14:sldId id="448"/>
            <p14:sldId id="449"/>
            <p14:sldId id="450"/>
            <p14:sldId id="451"/>
            <p14:sldId id="452"/>
            <p14:sldId id="457"/>
          </p14:sldIdLst>
        </p14:section>
        <p14:section name="連成振動" id="{320AAAB2-B035-4D93-8C20-96225A8CFA74}">
          <p14:sldIdLst>
            <p14:sldId id="440"/>
            <p14:sldId id="441"/>
            <p14:sldId id="443"/>
            <p14:sldId id="444"/>
            <p14:sldId id="464"/>
            <p14:sldId id="442"/>
          </p14:sldIdLst>
        </p14:section>
        <p14:section name="補遺" id="{672275F4-04ED-43AD-814C-046C3700875A}">
          <p14:sldIdLst>
            <p14:sldId id="455"/>
            <p14:sldId id="456"/>
            <p14:sldId id="458"/>
            <p14:sldId id="459"/>
            <p14:sldId id="460"/>
            <p14:sldId id="461"/>
            <p14:sldId id="462"/>
            <p14:sldId id="4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FF"/>
    <a:srgbClr val="FF00FF"/>
    <a:srgbClr val="FFFF91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濃色スタイル 2 - アクセント 5/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94595" autoAdjust="0"/>
  </p:normalViewPr>
  <p:slideViewPr>
    <p:cSldViewPr>
      <p:cViewPr varScale="1">
        <p:scale>
          <a:sx n="95" d="100"/>
          <a:sy n="95" d="100"/>
        </p:scale>
        <p:origin x="-77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6114" cy="3553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110" y="1"/>
            <a:ext cx="4436114" cy="3553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FFD8797D-5989-400F-B3C4-DB24DD00AFB1}" type="datetimeFigureOut">
              <a:rPr kumimoji="1" lang="ja-JP" altLang="en-US" smtClean="0"/>
              <a:t>2015/2/13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742803"/>
            <a:ext cx="4436114" cy="3553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vib7h_D.pptx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110" y="6742803"/>
            <a:ext cx="4436114" cy="3553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EB58A30-2FC6-42B7-B5F6-4BE94621AD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62767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5A981ABF-7F12-40E9-B292-56E91A1356AB}" type="datetimeFigureOut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1813"/>
            <a:ext cx="3551237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3103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r>
              <a:rPr kumimoji="1" lang="en-US" altLang="ja-JP" smtClean="0"/>
              <a:t>vib7h_D.pptx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7" y="6743103"/>
            <a:ext cx="4434999" cy="354965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81738E1-E009-4113-8D51-5ACB8861926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61455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vib7h_D.pptx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1738E1-E009-4113-8D51-5ACB88619268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940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3C672A-5B99-4362-ABAE-7FF257F698BA}" type="slidenum">
              <a:rPr lang="en-US"/>
              <a:pPr/>
              <a:t>23</a:t>
            </a:fld>
            <a:endParaRPr lang="en-US"/>
          </a:p>
        </p:txBody>
      </p:sp>
      <p:sp>
        <p:nvSpPr>
          <p:cNvPr id="460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341688" y="531813"/>
            <a:ext cx="3551237" cy="2662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24408" y="3371610"/>
            <a:ext cx="8185802" cy="319415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ja-JP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vib7h_D.pptx</a:t>
            </a:r>
            <a:endParaRPr kumimoji="1" lang="ja-JP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38E1-E009-4113-8D51-5ACB88619268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vib7h_D.pptx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1222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0D3BF4-97CC-438C-9805-B73C5207802B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532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341688" y="531813"/>
            <a:ext cx="3551237" cy="2662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24408" y="3371610"/>
            <a:ext cx="8185802" cy="319415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ja-JP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vib7h_D.pptx</a:t>
            </a:r>
            <a:endParaRPr kumimoji="1" lang="ja-JP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C918B9E-0726-4432-A17C-CFBCBFF7E0BD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552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341688" y="531813"/>
            <a:ext cx="3551237" cy="2662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24408" y="3371610"/>
            <a:ext cx="8185802" cy="319415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ja-JP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vib7h_D.pptx</a:t>
            </a:r>
            <a:endParaRPr kumimoji="1" lang="ja-JP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"/>
            <a:ext cx="9144001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361" y="671"/>
              <a:ext cx="1445" cy="1990"/>
              <a:chOff x="361" y="671"/>
              <a:chExt cx="1445" cy="1990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1"/>
                <a:ext cx="369" cy="4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ja-JP" altLang="ja-JP" sz="2400" dirty="0">
                  <a:latin typeface="Times New Roman" charset="0"/>
                </a:endParaRPr>
              </a:p>
            </p:txBody>
          </p:sp>
        </p:grpSp>
      </p:grpSp>
      <p:pic>
        <p:nvPicPr>
          <p:cNvPr id="18" name="Picture 21" descr="logomark1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742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lnSpc>
                <a:spcPct val="12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20" name="Rectangle 1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F8AAC6-F56F-468B-9876-44C6AB2DAD59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21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22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43800" y="6400800"/>
            <a:ext cx="1143000" cy="381000"/>
          </a:xfr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auto">
          <a:xfrm>
            <a:off x="568325" y="1690688"/>
            <a:ext cx="573088" cy="633412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7" name="Rectangle 12"/>
          <p:cNvSpPr>
            <a:spLocks noChangeArrowheads="1"/>
          </p:cNvSpPr>
          <p:nvPr userDrawn="1"/>
        </p:nvSpPr>
        <p:spPr bwMode="auto">
          <a:xfrm>
            <a:off x="568325" y="1076325"/>
            <a:ext cx="573087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8" name="Rectangle 12"/>
          <p:cNvSpPr>
            <a:spLocks noChangeArrowheads="1"/>
          </p:cNvSpPr>
          <p:nvPr userDrawn="1"/>
        </p:nvSpPr>
        <p:spPr bwMode="auto">
          <a:xfrm>
            <a:off x="0" y="1700213"/>
            <a:ext cx="568325" cy="623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ja-JP" altLang="ja-JP" sz="2400" dirty="0">
              <a:latin typeface="Times New Roman" charset="0"/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880879" y="1003308"/>
            <a:ext cx="61414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smtClean="0">
                <a:solidFill>
                  <a:schemeClr val="accent6"/>
                </a:solidFill>
              </a:rPr>
              <a:t>Excel</a:t>
            </a:r>
            <a:r>
              <a:rPr lang="ja-JP" altLang="en-US" sz="3600" dirty="0" smtClean="0">
                <a:solidFill>
                  <a:schemeClr val="accent6"/>
                </a:solidFill>
              </a:rPr>
              <a:t>で学ぶ振動基礎（</a:t>
            </a:r>
            <a:r>
              <a:rPr lang="en-US" altLang="ja-JP" sz="3600" dirty="0" smtClean="0">
                <a:solidFill>
                  <a:schemeClr val="accent6"/>
                </a:solidFill>
              </a:rPr>
              <a:t>7</a:t>
            </a:r>
            <a:r>
              <a:rPr lang="ja-JP" altLang="en-US" sz="3600" dirty="0" smtClean="0">
                <a:solidFill>
                  <a:schemeClr val="accent6"/>
                </a:solidFill>
              </a:rPr>
              <a:t>時間）</a:t>
            </a:r>
            <a:endParaRPr lang="ja-JP" altLang="en-US" sz="3600" dirty="0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3010644" y="4239732"/>
            <a:ext cx="602699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宇都宮大学大学院工学研究科</a:t>
            </a:r>
            <a:endParaRPr lang="en-US" altLang="ja-JP" sz="3400" dirty="0" smtClean="0">
              <a:latin typeface="ＭＳ ゴシック" pitchFamily="49" charset="-128"/>
              <a:ea typeface="ＭＳ ゴシック" pitchFamily="49" charset="-128"/>
            </a:endParaRPr>
          </a:p>
          <a:p>
            <a:r>
              <a:rPr lang="ja-JP" altLang="en-US" sz="3400" dirty="0" smtClean="0">
                <a:latin typeface="ＭＳ ゴシック" pitchFamily="49" charset="-128"/>
                <a:ea typeface="ＭＳ ゴシック" pitchFamily="49" charset="-128"/>
              </a:rPr>
              <a:t>機械知能工学専攻 吉田 勝俊</a:t>
            </a:r>
            <a:endParaRPr lang="ja-JP" altLang="en-US" sz="3400" dirty="0">
              <a:latin typeface="ＭＳ ゴシック" pitchFamily="49" charset="-128"/>
              <a:ea typeface="ＭＳ ゴシック" pitchFamily="49" charset="-128"/>
            </a:endParaRPr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3010644" y="5513340"/>
            <a:ext cx="5798169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</a:rPr>
              <a:t>※</a:t>
            </a:r>
            <a:r>
              <a:rPr kumimoji="1" lang="ja-JP" altLang="en-US" sz="2200" dirty="0" smtClean="0">
                <a:solidFill>
                  <a:srgbClr val="FF0066"/>
                </a:solidFill>
              </a:rPr>
              <a:t>教材のダウンロード</a:t>
            </a:r>
            <a:endParaRPr kumimoji="1" lang="en-US" altLang="ja-JP" sz="2200" dirty="0" smtClean="0">
              <a:solidFill>
                <a:srgbClr val="FF0066"/>
              </a:solidFill>
            </a:endParaRPr>
          </a:p>
          <a:p>
            <a:pPr algn="r">
              <a:lnSpc>
                <a:spcPct val="110000"/>
              </a:lnSpc>
            </a:pPr>
            <a:r>
              <a:rPr kumimoji="1" lang="en-US" altLang="ja-JP" sz="2200" dirty="0" smtClean="0">
                <a:solidFill>
                  <a:srgbClr val="FF0066"/>
                </a:solidFill>
                <a:sym typeface="Wingdings" pitchFamily="2" charset="2"/>
              </a:rPr>
              <a:t> </a:t>
            </a:r>
            <a:r>
              <a:rPr kumimoji="1" lang="en-US" altLang="ja-JP" sz="2200" dirty="0" smtClean="0">
                <a:solidFill>
                  <a:srgbClr val="FF0066"/>
                </a:solidFill>
              </a:rPr>
              <a:t>http://edu.katzlab.jp/lec/vib7h/</a:t>
            </a:r>
          </a:p>
        </p:txBody>
      </p:sp>
    </p:spTree>
    <p:extLst>
      <p:ext uri="{BB962C8B-B14F-4D97-AF65-F5344CB8AC3E}">
        <p14:creationId xmlns:p14="http://schemas.microsoft.com/office/powerpoint/2010/main" val="3012491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dirty="0" smtClean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82623-C5DF-4086-923A-2BBDA10E2AF8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57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20DB52-D65F-46FC-85BF-3C372AC4395D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795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867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094160-DE14-4484-9F10-F31426EFE316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3620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タイトル、2 つのコンテンツ (横)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333500"/>
            <a:ext cx="4038600" cy="2476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half" idx="3"/>
          </p:nvPr>
        </p:nvSpPr>
        <p:spPr>
          <a:xfrm>
            <a:off x="457200" y="3886200"/>
            <a:ext cx="8229600" cy="24384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D95A7-6940-4BB5-BA2E-996C8DFDEE3A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2649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タイトル、コンテンツ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3810000"/>
            <a:ext cx="8229600" cy="25146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4154C7-47B5-4239-8694-B22ABEB7A537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614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3633F-AF8D-4A7C-8025-7A653F25696E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692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50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AFBE0C-DFBF-499B-88B9-10664CE038FB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42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922E21-7530-4AEB-BD73-FF9C5A84E764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03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62608"/>
            <a:ext cx="8229600" cy="662136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18214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867941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8200" y="118214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1867941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6F6FD-C282-497D-9DB8-E156FADC3F20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46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65383"/>
            <a:ext cx="8229600" cy="662136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203719"/>
            <a:ext cx="8219256" cy="4858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761527"/>
            <a:ext cx="8219256" cy="4425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6F6FD-C282-497D-9DB8-E156FADC3F20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300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0E1E64-AF79-40B0-A19B-32F796084C23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69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3CFFC5-E085-4D96-9CED-843B375C86C1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076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A0488-DA8A-4782-A1A9-255CD0BA213D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419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257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endParaRPr kumimoji="1" lang="ja-JP" altLang="en-US" dirty="0"/>
          </a:p>
        </p:txBody>
      </p:sp>
      <p:grpSp>
        <p:nvGrpSpPr>
          <p:cNvPr id="1027" name="Group 4"/>
          <p:cNvGrpSpPr>
            <a:grpSpLocks/>
          </p:cNvGrpSpPr>
          <p:nvPr/>
        </p:nvGrpSpPr>
        <p:grpSpPr bwMode="auto">
          <a:xfrm>
            <a:off x="0" y="0"/>
            <a:ext cx="9144000" cy="533400"/>
            <a:chOff x="0" y="0"/>
            <a:chExt cx="5760" cy="336"/>
          </a:xfrm>
        </p:grpSpPr>
        <p:sp>
          <p:nvSpPr>
            <p:cNvPr id="1034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auto">
            <a:xfrm>
              <a:off x="283" y="85"/>
              <a:ext cx="5477" cy="173"/>
            </a:xfrm>
            <a:prstGeom prst="rect">
              <a:avLst/>
            </a:prstGeom>
            <a:gradFill rotWithShape="0">
              <a:gsLst>
                <a:gs pos="0">
                  <a:srgbClr val="FFC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5" cy="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dirty="0">
                <a:solidFill>
                  <a:schemeClr val="hlink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ja-JP" altLang="ja-JP" sz="2400" dirty="0">
                <a:latin typeface="Times New Roman" charset="0"/>
              </a:endParaRPr>
            </a:p>
          </p:txBody>
        </p:sp>
      </p:grpSp>
      <p:sp>
        <p:nvSpPr>
          <p:cNvPr id="102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640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91200" y="6400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ＭＳ Ｐゴシック" pitchFamily="50" charset="-128"/>
              </a:defRPr>
            </a:lvl1pPr>
          </a:lstStyle>
          <a:p>
            <a:fld id="{F8ABDF6D-4031-4DCF-8CF1-D70F4EEE9EF2}" type="datetime1">
              <a:rPr kumimoji="1" lang="ja-JP" altLang="en-US" smtClean="0"/>
              <a:t>2015/2/13</a:t>
            </a:fld>
            <a:endParaRPr kumimoji="1" lang="ja-JP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416" y="6400800"/>
            <a:ext cx="64313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600">
                <a:solidFill>
                  <a:schemeClr val="accent6"/>
                </a:solidFill>
                <a:latin typeface="Arial Black" pitchFamily="34" charset="0"/>
                <a:ea typeface="ＭＳ Ｐゴシック" pitchFamily="50" charset="-128"/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32" name="Picture 18" descr="logomark1_M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2225"/>
            <a:ext cx="2190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19"/>
          <p:cNvSpPr txBox="1">
            <a:spLocks noChangeArrowheads="1"/>
          </p:cNvSpPr>
          <p:nvPr/>
        </p:nvSpPr>
        <p:spPr bwMode="auto">
          <a:xfrm>
            <a:off x="6281042" y="88900"/>
            <a:ext cx="2611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Narrow" pitchFamily="34" charset="0"/>
              </a:rPr>
              <a:t>UTSUNOMIYA UNIVERSITY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687388" y="293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548031" y="134619"/>
            <a:ext cx="139700" cy="13811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408500" y="272733"/>
            <a:ext cx="139188" cy="136844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endParaRPr kumimoji="0" lang="ja-JP" altLang="ja-JP" dirty="0">
              <a:solidFill>
                <a:schemeClr val="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" pitchFamily="2" charset="2"/>
        <a:buChar char="n"/>
        <a:defRPr kumimoji="1" sz="3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65000"/>
        <a:buFont typeface="Wingdings" pitchFamily="2" charset="2"/>
        <a:buChar char="n"/>
        <a:defRPr kumimoji="1" sz="24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itchFamily="2" charset="2"/>
        <a:buChar char="§"/>
        <a:defRPr kumimoji="1" sz="2000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第７講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非線形振動ほか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61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共振曲線（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𝜇</m:t>
                    </m:r>
                    <m:r>
                      <a:rPr kumimoji="1" lang="en-US" altLang="ja-JP" b="0" i="1" smtClean="0">
                        <a:latin typeface="Cambria Math"/>
                      </a:rPr>
                      <m:t>=0.5</m:t>
                    </m:r>
                  </m:oMath>
                </a14:m>
                <a:r>
                  <a:rPr kumimoji="1" lang="ja-JP" altLang="en-US" dirty="0" smtClean="0"/>
                  <a:t>）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963" t="-26549" b="-442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62" y="1295400"/>
            <a:ext cx="6889076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41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共振曲線（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𝜇</m:t>
                    </m:r>
                    <m:r>
                      <a:rPr kumimoji="1" lang="en-US" altLang="ja-JP" b="0" i="1" smtClean="0">
                        <a:latin typeface="Cambria Math"/>
                      </a:rPr>
                      <m:t>=1.5</m:t>
                    </m:r>
                  </m:oMath>
                </a14:m>
                <a:r>
                  <a:rPr kumimoji="1" lang="ja-JP" altLang="en-US" dirty="0" smtClean="0"/>
                  <a:t>）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963" t="-26549" b="-442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89" y="1295400"/>
            <a:ext cx="689702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41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共振曲線（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𝜇</m:t>
                    </m:r>
                    <m:r>
                      <a:rPr kumimoji="1" lang="en-US" altLang="ja-JP" b="0" i="1" smtClean="0">
                        <a:latin typeface="Cambria Math"/>
                      </a:rPr>
                      <m:t>=4</m:t>
                    </m:r>
                  </m:oMath>
                </a14:m>
                <a:r>
                  <a:rPr kumimoji="1" lang="ja-JP" altLang="en-US" dirty="0" smtClean="0"/>
                  <a:t>）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963" t="-26549" b="-442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85" y="1295400"/>
            <a:ext cx="6935429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41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共振曲線（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𝜇</m:t>
                    </m:r>
                    <m:r>
                      <a:rPr kumimoji="1" lang="en-US" altLang="ja-JP" b="0" i="1" smtClean="0">
                        <a:latin typeface="Cambria Math"/>
                      </a:rPr>
                      <m:t>=6.5</m:t>
                    </m:r>
                  </m:oMath>
                </a14:m>
                <a:r>
                  <a:rPr kumimoji="1" lang="ja-JP" altLang="en-US" dirty="0" smtClean="0"/>
                  <a:t>）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963" t="-26549" b="-442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84" y="1295400"/>
            <a:ext cx="6939831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31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「非線形振動など」のまとめ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動吸振器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振動系の連結により，片方の共振をほぼ消せる．</a:t>
            </a:r>
            <a:endParaRPr lang="en-US" altLang="ja-JP" dirty="0" smtClean="0"/>
          </a:p>
          <a:p>
            <a:r>
              <a:rPr kumimoji="1" lang="ja-JP" altLang="en-US" dirty="0" smtClean="0"/>
              <a:t>非線形振動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初期値のわずかな変化で，異なる状態が現れる．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これを「初期値依存性」という．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《</a:t>
            </a:r>
            <a:r>
              <a:rPr lang="ja-JP" altLang="en-US" dirty="0" smtClean="0"/>
              <a:t>初期値依存性</a:t>
            </a:r>
            <a:r>
              <a:rPr lang="en-US" altLang="ja-JP" dirty="0" smtClean="0"/>
              <a:t>》</a:t>
            </a:r>
            <a:r>
              <a:rPr lang="ja-JP" altLang="en-US" dirty="0" smtClean="0"/>
              <a:t>＋</a:t>
            </a:r>
            <a:r>
              <a:rPr lang="en-US" altLang="ja-JP" dirty="0" smtClean="0"/>
              <a:t>《</a:t>
            </a:r>
            <a:r>
              <a:rPr lang="ja-JP" altLang="en-US" dirty="0"/>
              <a:t>確率変動</a:t>
            </a:r>
            <a:r>
              <a:rPr lang="en-US" altLang="ja-JP" dirty="0" smtClean="0"/>
              <a:t>》</a:t>
            </a:r>
            <a:r>
              <a:rPr lang="ja-JP" altLang="en-US" dirty="0" smtClean="0"/>
              <a:t>で，実験の再現性は容易に悪化する．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初期値依存性は，極めて複雑になりうる．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有限精度の制作や運転において，どの定常状態が実現するかは，予測困難になりうる．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466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連成</a:t>
            </a:r>
            <a:r>
              <a:rPr kumimoji="1" lang="ja-JP" altLang="en-US" dirty="0" smtClean="0"/>
              <a:t>振動と動吸振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100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動吸振器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コンテンツ プレースホルダー 6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5482952" cy="35737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2800" dirty="0" smtClean="0"/>
                  <a:t>振動系（主系）に</a:t>
                </a:r>
                <a:r>
                  <a:rPr kumimoji="1" lang="ja-JP" altLang="en-US" sz="2800" dirty="0" smtClean="0"/>
                  <a:t>動吸振器（</a:t>
                </a:r>
                <a:r>
                  <a:rPr kumimoji="1" lang="ja-JP" altLang="en-US" sz="2800" dirty="0" smtClean="0"/>
                  <a:t>小さな振動系）を連結</a:t>
                </a:r>
                <a:endParaRPr kumimoji="1" lang="en-US" altLang="ja-JP" sz="2800" dirty="0" smtClean="0"/>
              </a:p>
              <a:p>
                <a:pPr>
                  <a:lnSpc>
                    <a:spcPct val="150000"/>
                  </a:lnSpc>
                </a:pPr>
                <a:r>
                  <a:rPr lang="ja-JP" altLang="en-US" sz="2800" dirty="0" smtClean="0"/>
                  <a:t>動吸振器の質量</a:t>
                </a:r>
                <a:r>
                  <a:rPr lang="ja-JP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2800" i="1" smtClean="0">
                        <a:solidFill>
                          <a:srgbClr val="0070C0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ja-JP" altLang="en-US" sz="2800" dirty="0" smtClean="0"/>
                  <a:t>，ばね定数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ja-JP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ja-JP" altLang="en-US" sz="2800" dirty="0" err="1" smtClean="0"/>
                  <a:t>，</a:t>
                </a:r>
                <a:r>
                  <a:rPr lang="ja-JP" altLang="en-US" sz="2800" dirty="0" smtClean="0"/>
                  <a:t>減衰係数</a:t>
                </a:r>
                <a:r>
                  <a:rPr lang="ja-JP" alt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ja-JP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ja-JP" altLang="en-US" sz="2800" dirty="0" smtClean="0"/>
                  <a:t> を調整．</a:t>
                </a:r>
                <a:endParaRPr lang="en-US" altLang="ja-JP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ja-JP" sz="2800" dirty="0" smtClean="0">
                    <a:solidFill>
                      <a:schemeClr val="accent2"/>
                    </a:solidFill>
                    <a:sym typeface="Wingdings" pitchFamily="2" charset="2"/>
                  </a:rPr>
                  <a:t> </a:t>
                </a:r>
                <a:r>
                  <a:rPr kumimoji="1" lang="ja-JP" altLang="en-US" sz="2800" dirty="0" smtClean="0">
                    <a:solidFill>
                      <a:schemeClr val="accent2"/>
                    </a:solidFill>
                    <a:sym typeface="Wingdings" pitchFamily="2" charset="2"/>
                  </a:rPr>
                  <a:t>主系の共振がほぼ消える</a:t>
                </a:r>
                <a:endParaRPr kumimoji="1" lang="en-US" altLang="ja-JP" sz="2800" dirty="0" smtClean="0">
                  <a:solidFill>
                    <a:schemeClr val="accent2"/>
                  </a:solidFill>
                </a:endParaRPr>
              </a:p>
              <a:p>
                <a:pPr lvl="1"/>
                <a:endParaRPr kumimoji="1" lang="ja-JP" altLang="en-US" sz="2400" dirty="0"/>
              </a:p>
            </p:txBody>
          </p:sp>
        </mc:Choice>
        <mc:Fallback>
          <p:sp>
            <p:nvSpPr>
              <p:cNvPr id="7" name="コンテンツ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5482952" cy="3573760"/>
              </a:xfrm>
              <a:blipFill rotWithShape="1">
                <a:blip r:embed="rId2"/>
                <a:stretch>
                  <a:fillRect l="-2225" r="-6563" b="-23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78" y="1196752"/>
            <a:ext cx="2811402" cy="371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5833629" y="807095"/>
            <a:ext cx="3058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400" dirty="0">
                <a:solidFill>
                  <a:schemeClr val="accent6"/>
                </a:solidFill>
              </a:rPr>
              <a:t>※</a:t>
            </a:r>
            <a:r>
              <a:rPr lang="ja-JP" altLang="en-US" sz="2400" dirty="0" smtClean="0">
                <a:solidFill>
                  <a:schemeClr val="accent6"/>
                </a:solidFill>
              </a:rPr>
              <a:t>参考</a:t>
            </a:r>
            <a:r>
              <a:rPr lang="ja-JP" altLang="en-US" sz="2400" dirty="0">
                <a:solidFill>
                  <a:schemeClr val="accent6"/>
                </a:solidFill>
              </a:rPr>
              <a:t>文献</a:t>
            </a:r>
            <a:r>
              <a:rPr lang="ja-JP" altLang="en-US" sz="2400" dirty="0" smtClean="0">
                <a:solidFill>
                  <a:schemeClr val="accent6"/>
                </a:solidFill>
              </a:rPr>
              <a:t>（</a:t>
            </a:r>
            <a:r>
              <a:rPr lang="en-US" altLang="ja-JP" sz="2400" dirty="0" smtClean="0">
                <a:solidFill>
                  <a:schemeClr val="accent6"/>
                </a:solidFill>
              </a:rPr>
              <a:t>B</a:t>
            </a:r>
            <a:r>
              <a:rPr lang="ja-JP" altLang="en-US" sz="2400" dirty="0" smtClean="0">
                <a:solidFill>
                  <a:schemeClr val="accent6"/>
                </a:solidFill>
              </a:rPr>
              <a:t>）</a:t>
            </a:r>
            <a:r>
              <a:rPr lang="en-US" altLang="ja-JP" sz="2400" dirty="0" smtClean="0">
                <a:solidFill>
                  <a:schemeClr val="accent6"/>
                </a:solidFill>
              </a:rPr>
              <a:t>241</a:t>
            </a:r>
            <a:r>
              <a:rPr lang="ja-JP" altLang="en-US" sz="2400" dirty="0" smtClean="0">
                <a:solidFill>
                  <a:schemeClr val="accent6"/>
                </a:solidFill>
              </a:rPr>
              <a:t>頁</a:t>
            </a:r>
            <a:endParaRPr lang="ja-JP" altLang="en-US" sz="2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テキスト ボックス 1"/>
              <p:cNvSpPr txBox="1"/>
              <p:nvPr/>
            </p:nvSpPr>
            <p:spPr>
              <a:xfrm>
                <a:off x="632712" y="5039802"/>
                <a:ext cx="7827720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800" i="1">
                                  <a:latin typeface="Cambria Math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&amp;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=−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𝑘𝑥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𝑐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ja-JP" sz="28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ja-JP" sz="28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altLang="ja-JP" sz="28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8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ja-JP" sz="2800" i="1">
                                  <a:latin typeface="Cambria Math"/>
                                </a:rPr>
                                <m:t>𝜇</m:t>
                              </m:r>
                              <m:acc>
                                <m:accPr>
                                  <m:chr m:val="̈"/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ja-JP" sz="2800" b="0" i="1" smtClean="0">
                                  <a:latin typeface="Cambria Math"/>
                                </a:rPr>
                                <m:t>&amp;</m:t>
                              </m:r>
                              <m:r>
                                <a:rPr lang="en-US" altLang="ja-JP" sz="28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ja-JP" sz="28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altLang="ja-JP" sz="28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altLang="ja-JP" sz="28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8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12" y="5039802"/>
                <a:ext cx="7827720" cy="105349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33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2077"/>
            <a:ext cx="8229600" cy="368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動吸振器の効果（共振曲線）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7" name="線吹き出し 1 6"/>
          <p:cNvSpPr/>
          <p:nvPr/>
        </p:nvSpPr>
        <p:spPr>
          <a:xfrm>
            <a:off x="1547664" y="2931627"/>
            <a:ext cx="720080" cy="432048"/>
          </a:xfrm>
          <a:prstGeom prst="callout1">
            <a:avLst>
              <a:gd name="adj1" fmla="val 69256"/>
              <a:gd name="adj2" fmla="val 97008"/>
              <a:gd name="adj3" fmla="val 199081"/>
              <a:gd name="adj4" fmla="val 15791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主系</a:t>
            </a:r>
            <a:endParaRPr kumimoji="1" lang="ja-JP" altLang="en-US" dirty="0"/>
          </a:p>
        </p:txBody>
      </p:sp>
      <p:sp>
        <p:nvSpPr>
          <p:cNvPr id="13" name="線吹き出し 1 12"/>
          <p:cNvSpPr/>
          <p:nvPr/>
        </p:nvSpPr>
        <p:spPr>
          <a:xfrm>
            <a:off x="5364088" y="2855605"/>
            <a:ext cx="720080" cy="432048"/>
          </a:xfrm>
          <a:prstGeom prst="callout1">
            <a:avLst>
              <a:gd name="adj1" fmla="val 69256"/>
              <a:gd name="adj2" fmla="val 97008"/>
              <a:gd name="adj3" fmla="val 199081"/>
              <a:gd name="adj4" fmla="val 14204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主系</a:t>
            </a:r>
            <a:endParaRPr kumimoji="1" lang="ja-JP" altLang="en-US" dirty="0"/>
          </a:p>
        </p:txBody>
      </p:sp>
      <p:sp>
        <p:nvSpPr>
          <p:cNvPr id="14" name="線吹き出し 1 13"/>
          <p:cNvSpPr/>
          <p:nvPr/>
        </p:nvSpPr>
        <p:spPr>
          <a:xfrm>
            <a:off x="3203848" y="2713596"/>
            <a:ext cx="1008112" cy="432048"/>
          </a:xfrm>
          <a:prstGeom prst="callout1">
            <a:avLst>
              <a:gd name="adj1" fmla="val 100521"/>
              <a:gd name="adj2" fmla="val 27743"/>
              <a:gd name="adj3" fmla="val 309712"/>
              <a:gd name="adj4" fmla="val -383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吸振器</a:t>
            </a:r>
            <a:endParaRPr kumimoji="1" lang="ja-JP" altLang="en-US" dirty="0"/>
          </a:p>
        </p:txBody>
      </p:sp>
      <p:sp>
        <p:nvSpPr>
          <p:cNvPr id="15" name="線吹き出し 1 14"/>
          <p:cNvSpPr/>
          <p:nvPr/>
        </p:nvSpPr>
        <p:spPr>
          <a:xfrm>
            <a:off x="7380312" y="2497572"/>
            <a:ext cx="1008112" cy="432048"/>
          </a:xfrm>
          <a:prstGeom prst="callout1">
            <a:avLst>
              <a:gd name="adj1" fmla="val 23560"/>
              <a:gd name="adj2" fmla="val -1117"/>
              <a:gd name="adj3" fmla="val -58258"/>
              <a:gd name="adj4" fmla="val -5791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吸振器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8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517232"/>
                <a:ext cx="8229600" cy="80736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kumimoji="1" lang="en-US" altLang="ja-JP" b="0" i="1" smtClean="0">
                        <a:latin typeface="Cambria Math"/>
                      </a:rPr>
                      <m:t>=5%</m:t>
                    </m:r>
                  </m:oMath>
                </a14:m>
                <a:r>
                  <a:rPr kumimoji="1" lang="en-US" altLang="ja-JP" dirty="0" smtClean="0">
                    <a:sym typeface="Wingdings" pitchFamily="2" charset="2"/>
                  </a:rPr>
                  <a:t> </a:t>
                </a:r>
                <a:r>
                  <a:rPr kumimoji="1" lang="ja-JP" altLang="en-US" dirty="0" smtClean="0"/>
                  <a:t>主系の振幅が，</a:t>
                </a:r>
                <a:r>
                  <a:rPr kumimoji="1" lang="en-US" altLang="ja-JP" dirty="0" smtClean="0">
                    <a:solidFill>
                      <a:srgbClr val="FF0000"/>
                    </a:solidFill>
                  </a:rPr>
                  <a:t>93.86% </a:t>
                </a:r>
                <a:r>
                  <a:rPr lang="ja-JP" altLang="en-US" dirty="0" smtClean="0"/>
                  <a:t>減少！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9" name="コンテンツ プレースホルダー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517232"/>
                <a:ext cx="8229600" cy="807368"/>
              </a:xfrm>
              <a:blipFill rotWithShape="1">
                <a:blip r:embed="rId3"/>
                <a:stretch>
                  <a:fillRect t="-6767" b="-2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1565044" y="1340768"/>
            <a:ext cx="2715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/>
              <a:t>かたい結合（ほぼ一体）</a:t>
            </a:r>
            <a:endParaRPr kumimoji="1" lang="ja-JP" altLang="en-US" sz="2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426351" y="1340768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最適な</a:t>
            </a:r>
            <a:r>
              <a:rPr kumimoji="1" lang="ja-JP" altLang="en-US" sz="2000" dirty="0" smtClean="0"/>
              <a:t>結合　</a:t>
            </a:r>
            <a:r>
              <a:rPr kumimoji="1" lang="en-US" altLang="ja-JP" sz="2000" dirty="0" smtClean="0">
                <a:solidFill>
                  <a:schemeClr val="accent6"/>
                </a:solidFill>
              </a:rPr>
              <a:t>※</a:t>
            </a:r>
            <a:r>
              <a:rPr kumimoji="1" lang="ja-JP" altLang="en-US" sz="2000" dirty="0" smtClean="0">
                <a:solidFill>
                  <a:schemeClr val="accent6"/>
                </a:solidFill>
              </a:rPr>
              <a:t>文献</a:t>
            </a:r>
            <a:r>
              <a:rPr lang="ja-JP" altLang="en-US" sz="2000" dirty="0" smtClean="0">
                <a:solidFill>
                  <a:schemeClr val="accent6"/>
                </a:solidFill>
              </a:rPr>
              <a:t>（</a:t>
            </a:r>
            <a:r>
              <a:rPr kumimoji="1" lang="en-US" altLang="ja-JP" sz="2000" dirty="0" smtClean="0">
                <a:solidFill>
                  <a:schemeClr val="accent6"/>
                </a:solidFill>
              </a:rPr>
              <a:t>B</a:t>
            </a:r>
            <a:r>
              <a:rPr kumimoji="1" lang="ja-JP" altLang="en-US" sz="2000" dirty="0" smtClean="0">
                <a:solidFill>
                  <a:schemeClr val="accent6"/>
                </a:solidFill>
              </a:rPr>
              <a:t>）</a:t>
            </a:r>
            <a:endParaRPr kumimoji="1" lang="ja-JP" altLang="en-US" sz="2000" dirty="0">
              <a:solidFill>
                <a:schemeClr val="accent6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32240" y="472514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0.0454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796136" y="472514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0.0127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811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動吸振器の設計法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85928"/>
          </a:xfrm>
        </p:spPr>
        <p:txBody>
          <a:bodyPr/>
          <a:lstStyle/>
          <a:p>
            <a:r>
              <a:rPr lang="ja-JP" altLang="en-US" dirty="0"/>
              <a:t>厳密</a:t>
            </a:r>
            <a:r>
              <a:rPr lang="ja-JP" altLang="en-US" dirty="0" smtClean="0"/>
              <a:t>解は扱いにくいので，近似式がいくつか提案</a:t>
            </a:r>
            <a:r>
              <a:rPr lang="ja-JP" altLang="en-US" dirty="0"/>
              <a:t>されている．</a:t>
            </a:r>
          </a:p>
          <a:p>
            <a:r>
              <a:rPr kumimoji="1" lang="ja-JP" altLang="en-US" dirty="0" smtClean="0"/>
              <a:t>例えば，次の公式が知られている．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5366531" y="620688"/>
            <a:ext cx="3316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400" dirty="0">
                <a:solidFill>
                  <a:schemeClr val="accent6"/>
                </a:solidFill>
              </a:rPr>
              <a:t>※</a:t>
            </a:r>
            <a:r>
              <a:rPr lang="ja-JP" altLang="en-US" sz="2400" dirty="0" smtClean="0">
                <a:solidFill>
                  <a:schemeClr val="accent6"/>
                </a:solidFill>
              </a:rPr>
              <a:t>参考</a:t>
            </a:r>
            <a:r>
              <a:rPr lang="ja-JP" altLang="en-US" sz="2400" dirty="0">
                <a:solidFill>
                  <a:schemeClr val="accent6"/>
                </a:solidFill>
              </a:rPr>
              <a:t>文献</a:t>
            </a:r>
            <a:r>
              <a:rPr lang="ja-JP" altLang="en-US" sz="2400" dirty="0" smtClean="0">
                <a:solidFill>
                  <a:schemeClr val="accent6"/>
                </a:solidFill>
              </a:rPr>
              <a:t>（</a:t>
            </a:r>
            <a:r>
              <a:rPr lang="en-US" altLang="ja-JP" sz="2400" dirty="0" smtClean="0">
                <a:solidFill>
                  <a:schemeClr val="accent6"/>
                </a:solidFill>
              </a:rPr>
              <a:t>B</a:t>
            </a:r>
            <a:r>
              <a:rPr lang="ja-JP" altLang="en-US" sz="2400" dirty="0" smtClean="0">
                <a:solidFill>
                  <a:schemeClr val="accent6"/>
                </a:solidFill>
              </a:rPr>
              <a:t>）（</a:t>
            </a:r>
            <a:r>
              <a:rPr lang="en-US" altLang="ja-JP" sz="2400" dirty="0" smtClean="0">
                <a:solidFill>
                  <a:schemeClr val="accent6"/>
                </a:solidFill>
              </a:rPr>
              <a:t>C</a:t>
            </a:r>
            <a:r>
              <a:rPr lang="ja-JP" altLang="en-US" sz="2400" dirty="0" smtClean="0">
                <a:solidFill>
                  <a:schemeClr val="accent6"/>
                </a:solidFill>
              </a:rPr>
              <a:t>）など</a:t>
            </a:r>
            <a:endParaRPr lang="ja-JP" altLang="en-US" sz="2400" dirty="0">
              <a:solidFill>
                <a:schemeClr val="accent6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52" y="3068960"/>
            <a:ext cx="206991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3347864" y="3140968"/>
                <a:ext cx="5214761" cy="1230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𝜇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/>
                            </a:rPr>
                            <m:t>opt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𝑘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/>
                        </a:rPr>
                        <m:t>⋅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3600" b="0" i="1" smtClean="0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kumimoji="1" lang="en-US" altLang="ja-JP" sz="3600" b="0" i="1" smtClean="0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140968"/>
                <a:ext cx="5214761" cy="12309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3347864" y="4437112"/>
                <a:ext cx="5051446" cy="1729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𝜇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600" b="0" i="0" smtClean="0">
                              <a:latin typeface="Cambria Math"/>
                            </a:rPr>
                            <m:t>opt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ja-JP" sz="36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ja-JP" sz="3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3600" b="0" i="1" smtClean="0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ja-JP" sz="36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ja-JP" sz="3600" b="0" i="1" smtClean="0">
                              <a:latin typeface="Cambria Math"/>
                            </a:rPr>
                            <m:t>⋅</m:t>
                          </m:r>
                          <m:f>
                            <m:fPr>
                              <m:ctrlPr>
                                <a:rPr lang="en-US" altLang="ja-JP" sz="36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3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36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ja-JP" sz="3600" b="0" i="0" smtClean="0">
                                      <a:latin typeface="Cambria Math"/>
                                    </a:rPr>
                                    <m:t>opt</m:t>
                                  </m:r>
                                </m:sub>
                              </m:sSub>
                              <m:r>
                                <a:rPr lang="en-US" altLang="ja-JP" sz="3600" b="0" i="1" smtClean="0">
                                  <a:latin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ja-JP" sz="3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3600" i="1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ja-JP" sz="3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sz="3600" i="1">
                                  <a:latin typeface="Cambria Math"/>
                                </a:rPr>
                                <m:t>1+</m:t>
                              </m:r>
                              <m:r>
                                <a:rPr lang="en-US" altLang="ja-JP" sz="3600" i="1">
                                  <a:latin typeface="Cambria Math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437112"/>
                <a:ext cx="5051446" cy="17291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36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実習（</a:t>
            </a:r>
            <a:r>
              <a:rPr kumimoji="1" lang="en-US" altLang="ja-JP" dirty="0" smtClean="0"/>
              <a:t>vib7h_D2.xls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pic>
        <p:nvPicPr>
          <p:cNvPr id="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0669"/>
            <a:ext cx="8229600" cy="475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グループ化 12"/>
          <p:cNvGrpSpPr/>
          <p:nvPr/>
        </p:nvGrpSpPr>
        <p:grpSpPr>
          <a:xfrm>
            <a:off x="5004048" y="1549462"/>
            <a:ext cx="4032448" cy="2167570"/>
            <a:chOff x="467543" y="3973355"/>
            <a:chExt cx="4032448" cy="2167570"/>
          </a:xfrm>
        </p:grpSpPr>
        <p:sp>
          <p:nvSpPr>
            <p:cNvPr id="14" name="角丸四角形 13"/>
            <p:cNvSpPr/>
            <p:nvPr/>
          </p:nvSpPr>
          <p:spPr>
            <a:xfrm>
              <a:off x="467543" y="3973355"/>
              <a:ext cx="4032448" cy="2167570"/>
            </a:xfrm>
            <a:prstGeom prst="roundRect">
              <a:avLst>
                <a:gd name="adj" fmla="val 6414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just">
                <a:lnSpc>
                  <a:spcPct val="150000"/>
                </a:lnSpc>
              </a:pPr>
              <a:r>
                <a:rPr lang="ja-JP" altLang="en-US" sz="2400" dirty="0" smtClean="0">
                  <a:solidFill>
                    <a:schemeClr val="tx1"/>
                  </a:solidFill>
                </a:rPr>
                <a:t>動吸振器の効果を確かめよ</a:t>
              </a:r>
              <a:endParaRPr lang="en-US" altLang="ja-JP" sz="2400" dirty="0" smtClean="0">
                <a:solidFill>
                  <a:schemeClr val="tx1"/>
                </a:solidFill>
              </a:endParaRPr>
            </a:p>
            <a:p>
              <a:pPr algn="just">
                <a:lnSpc>
                  <a:spcPct val="150000"/>
                </a:lnSpc>
              </a:pPr>
              <a:endParaRPr lang="en-US" altLang="ja-JP" dirty="0" smtClean="0">
                <a:solidFill>
                  <a:schemeClr val="accent2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ja-JP" dirty="0" smtClean="0">
                  <a:solidFill>
                    <a:schemeClr val="accent2"/>
                  </a:solidFill>
                </a:rPr>
                <a:t>※</a:t>
              </a:r>
              <a:r>
                <a:rPr lang="ja-JP" altLang="en-US" dirty="0" smtClean="0">
                  <a:solidFill>
                    <a:schemeClr val="accent2"/>
                  </a:solidFill>
                </a:rPr>
                <a:t>時間刻みを小さくしたので重い</a:t>
              </a:r>
              <a:endParaRPr lang="en-US" altLang="ja-JP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539551" y="4023076"/>
              <a:ext cx="8002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solidFill>
                    <a:schemeClr val="accent2"/>
                  </a:solidFill>
                </a:rPr>
                <a:t>課題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7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学習目標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ja-JP" altLang="en-US" dirty="0" smtClean="0"/>
              <a:t>非線形振動（ガタ系を例に）</a:t>
            </a:r>
            <a:endParaRPr lang="en-US" altLang="ja-JP" dirty="0" smtClean="0"/>
          </a:p>
          <a:p>
            <a:pPr lvl="1">
              <a:lnSpc>
                <a:spcPct val="120000"/>
              </a:lnSpc>
            </a:pPr>
            <a:r>
              <a:rPr lang="ja-JP" altLang="en-US" dirty="0" smtClean="0"/>
              <a:t>初期値依存性（異なる初期値</a:t>
            </a:r>
            <a:r>
              <a:rPr lang="en-US" altLang="ja-JP" dirty="0" smtClean="0">
                <a:sym typeface="Wingdings" pitchFamily="2" charset="2"/>
              </a:rPr>
              <a:t></a:t>
            </a:r>
            <a:r>
              <a:rPr lang="ja-JP" altLang="en-US" dirty="0" smtClean="0">
                <a:sym typeface="Wingdings" pitchFamily="2" charset="2"/>
              </a:rPr>
              <a:t>異なる状態</a:t>
            </a:r>
            <a:r>
              <a:rPr lang="ja-JP" altLang="en-US" dirty="0" smtClean="0"/>
              <a:t>）</a:t>
            </a:r>
            <a:endParaRPr kumimoji="1" lang="en-US" altLang="ja-JP" dirty="0" smtClean="0"/>
          </a:p>
          <a:p>
            <a:pPr lvl="1">
              <a:lnSpc>
                <a:spcPct val="120000"/>
              </a:lnSpc>
            </a:pPr>
            <a:r>
              <a:rPr kumimoji="1" lang="ja-JP" altLang="en-US" dirty="0" smtClean="0"/>
              <a:t>跳躍現象と履歴現象</a:t>
            </a:r>
          </a:p>
          <a:p>
            <a:pPr>
              <a:lnSpc>
                <a:spcPct val="120000"/>
              </a:lnSpc>
            </a:pPr>
            <a:r>
              <a:rPr lang="ja-JP" altLang="en-US" dirty="0" smtClean="0"/>
              <a:t>連成</a:t>
            </a:r>
            <a:r>
              <a:rPr kumimoji="1" lang="ja-JP" altLang="en-US" dirty="0" smtClean="0"/>
              <a:t>振動</a:t>
            </a:r>
            <a:endParaRPr kumimoji="1" lang="en-US" altLang="ja-JP" dirty="0" smtClean="0"/>
          </a:p>
          <a:p>
            <a:pPr lvl="1">
              <a:lnSpc>
                <a:spcPct val="120000"/>
              </a:lnSpc>
            </a:pPr>
            <a:r>
              <a:rPr lang="ja-JP" altLang="en-US" dirty="0" smtClean="0"/>
              <a:t>動吸振器</a:t>
            </a:r>
            <a:endParaRPr kumimoji="1" lang="ja-JP" altLang="en-US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17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lphaUcParenR"/>
            </a:pPr>
            <a:r>
              <a:rPr lang="ja-JP" altLang="en-US" sz="2400" dirty="0" smtClean="0"/>
              <a:t>拙著：</a:t>
            </a:r>
            <a:r>
              <a:rPr kumimoji="1" lang="ja-JP" altLang="en-US" sz="2400" dirty="0" smtClean="0"/>
              <a:t>「動的システム入門」，日本評論社，</a:t>
            </a:r>
            <a:r>
              <a:rPr kumimoji="1" lang="en-US" altLang="ja-JP" sz="2400" dirty="0" smtClean="0"/>
              <a:t>2013</a:t>
            </a:r>
            <a:r>
              <a:rPr kumimoji="1" lang="ja-JP" altLang="en-US" sz="2400" dirty="0" smtClean="0"/>
              <a:t>年．</a:t>
            </a:r>
            <a:r>
              <a:rPr lang="ja-JP" altLang="en-US" sz="2400" dirty="0"/>
              <a:t>　</a:t>
            </a:r>
            <a:r>
              <a:rPr lang="ja-JP" altLang="en-US" sz="2400" dirty="0" smtClean="0"/>
              <a:t>　　　　</a:t>
            </a:r>
            <a:r>
              <a:rPr lang="en-US" altLang="ja-JP" sz="2400" dirty="0" smtClean="0"/>
              <a:t>http</a:t>
            </a:r>
            <a:r>
              <a:rPr lang="en-US" altLang="ja-JP" sz="2400" dirty="0"/>
              <a:t>://</a:t>
            </a:r>
            <a:r>
              <a:rPr lang="en-US" altLang="ja-JP" sz="2400" dirty="0" smtClean="0"/>
              <a:t>edu.katzlab.jp/books/ds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arenR"/>
            </a:pPr>
            <a:r>
              <a:rPr lang="ja-JP" altLang="en-US" sz="2400" dirty="0"/>
              <a:t>山浦</a:t>
            </a:r>
            <a:r>
              <a:rPr lang="ja-JP" altLang="en-US" sz="2400" dirty="0" smtClean="0"/>
              <a:t>弘：「基礎</a:t>
            </a:r>
            <a:r>
              <a:rPr lang="ja-JP" altLang="en-US" sz="2400" dirty="0"/>
              <a:t>から学ぶ機械</a:t>
            </a:r>
            <a:r>
              <a:rPr lang="ja-JP" altLang="en-US" sz="2400" dirty="0" smtClean="0"/>
              <a:t>力学」，数理工学社，</a:t>
            </a:r>
            <a:r>
              <a:rPr lang="en-US" altLang="ja-JP" sz="2400" dirty="0" smtClean="0"/>
              <a:t>2008</a:t>
            </a:r>
            <a:r>
              <a:rPr lang="ja-JP" altLang="en-US" sz="2400" dirty="0"/>
              <a:t>年</a:t>
            </a:r>
            <a:r>
              <a:rPr lang="en-US" altLang="ja-JP" sz="2400" dirty="0" smtClean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arenR"/>
            </a:pPr>
            <a:r>
              <a:rPr lang="ja-JP" altLang="en-US" sz="2400" dirty="0" smtClean="0"/>
              <a:t>松久</a:t>
            </a:r>
            <a:r>
              <a:rPr lang="ja-JP" altLang="en-US" sz="2400" dirty="0"/>
              <a:t>ほか</a:t>
            </a:r>
            <a:r>
              <a:rPr lang="ja-JP" altLang="en-US" sz="2400" dirty="0" smtClean="0"/>
              <a:t>：「</a:t>
            </a:r>
            <a:r>
              <a:rPr lang="ja-JP" altLang="en-US" sz="2400" dirty="0"/>
              <a:t>可調整動吸振器による反共振点の定常および過渡応答</a:t>
            </a:r>
            <a:r>
              <a:rPr lang="en-US" altLang="ja-JP" sz="2400" dirty="0"/>
              <a:t>: 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自由度</a:t>
            </a:r>
            <a:r>
              <a:rPr lang="ja-JP" altLang="en-US" sz="2400" dirty="0"/>
              <a:t>主振動系モデルでの理論解析</a:t>
            </a:r>
            <a:r>
              <a:rPr lang="ja-JP" altLang="en-US" sz="2400" dirty="0" smtClean="0"/>
              <a:t>」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　　　</a:t>
            </a:r>
            <a:r>
              <a:rPr lang="zh-TW" altLang="en-US" sz="2400" dirty="0" smtClean="0"/>
              <a:t>日本機械学會論</a:t>
            </a:r>
            <a:r>
              <a:rPr lang="zh-TW" altLang="en-US" sz="2400" dirty="0"/>
              <a:t>文集</a:t>
            </a:r>
            <a:r>
              <a:rPr lang="en-US" altLang="zh-TW" sz="2400" dirty="0"/>
              <a:t>. C</a:t>
            </a:r>
            <a:r>
              <a:rPr lang="zh-TW" altLang="en-US" sz="2400" dirty="0"/>
              <a:t>編 </a:t>
            </a:r>
            <a:r>
              <a:rPr lang="en-US" altLang="zh-TW" sz="2400" dirty="0"/>
              <a:t>56(522), 331-336, </a:t>
            </a:r>
            <a:r>
              <a:rPr lang="en-US" altLang="zh-TW" sz="2400" dirty="0" smtClean="0"/>
              <a:t>1990</a:t>
            </a:r>
            <a:r>
              <a:rPr lang="ja-JP" altLang="en-US" sz="2400" dirty="0" smtClean="0"/>
              <a:t>年　　</a:t>
            </a:r>
            <a:r>
              <a:rPr lang="en-US" altLang="ja-JP" sz="2400" dirty="0" smtClean="0"/>
              <a:t>http</a:t>
            </a:r>
            <a:r>
              <a:rPr lang="en-US" altLang="ja-JP" sz="2400" dirty="0"/>
              <a:t>://</a:t>
            </a:r>
            <a:r>
              <a:rPr lang="en-US" altLang="ja-JP" sz="2400" dirty="0" smtClean="0"/>
              <a:t>ci.nii.ac.jp/naid/110002392107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arenR"/>
            </a:pPr>
            <a:r>
              <a:rPr lang="ja-JP" altLang="en-US" sz="2400" dirty="0" smtClean="0"/>
              <a:t>菅原勇太：「ガタによる制振効果について」</a:t>
            </a:r>
            <a:r>
              <a:rPr lang="en-US" altLang="ja-JP" sz="2400" dirty="0" smtClean="0"/>
              <a:t>		</a:t>
            </a:r>
            <a:r>
              <a:rPr lang="ja-JP" altLang="en-US" sz="2400" dirty="0" smtClean="0"/>
              <a:t>　　　平成１７年度卒業論文，宇都宮大学機械システム工学科．</a:t>
            </a:r>
            <a:endParaRPr lang="en-US" altLang="ja-JP" sz="2400" dirty="0"/>
          </a:p>
          <a:p>
            <a:pPr marL="514350" indent="-514350">
              <a:lnSpc>
                <a:spcPct val="150000"/>
              </a:lnSpc>
              <a:buFont typeface="+mj-lt"/>
              <a:buAutoNum type="alphaUcParenR"/>
            </a:pPr>
            <a:endParaRPr kumimoji="1" lang="ja-JP" altLang="en-US" sz="24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7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複雑な初期値依存性の例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60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ちなみに私の研究</a:t>
            </a:r>
            <a:endParaRPr lang="ja-JP" altLang="en-US" dirty="0"/>
          </a:p>
        </p:txBody>
      </p:sp>
      <p:pic>
        <p:nvPicPr>
          <p:cNvPr id="1026" name="Picture 2" descr="C:\Users\yoshidak\Desktop\H2012科研費\FRT\IMG_0045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4778900" cy="4392487"/>
          </a:xfrm>
        </p:spPr>
      </p:pic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>
          <a:xfrm>
            <a:off x="5224264" y="1268760"/>
            <a:ext cx="3452192" cy="5029200"/>
          </a:xfrm>
        </p:spPr>
        <p:txBody>
          <a:bodyPr/>
          <a:lstStyle/>
          <a:p>
            <a:r>
              <a:rPr lang="ja-JP" altLang="en-US" sz="3200" dirty="0" smtClean="0"/>
              <a:t>どんな動きか？</a:t>
            </a:r>
            <a:endParaRPr lang="en-US" altLang="ja-JP" sz="3200" dirty="0" smtClean="0"/>
          </a:p>
          <a:p>
            <a:pPr lvl="1"/>
            <a:r>
              <a:rPr lang="ja-JP" altLang="en-US" sz="2800" dirty="0" smtClean="0"/>
              <a:t>結合 </a:t>
            </a:r>
            <a:r>
              <a:rPr lang="en-US" altLang="ja-JP" sz="2800" dirty="0" err="1" smtClean="0"/>
              <a:t>vs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単独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転倒？</a:t>
            </a:r>
            <a:endParaRPr lang="en-US" altLang="ja-JP" sz="2800" dirty="0" smtClean="0"/>
          </a:p>
          <a:p>
            <a:r>
              <a:rPr lang="ja-JP" altLang="en-US" sz="3200" dirty="0" smtClean="0"/>
              <a:t>どんな原理か？</a:t>
            </a:r>
            <a:endParaRPr lang="en-US" altLang="ja-JP" sz="3200" dirty="0" smtClean="0"/>
          </a:p>
          <a:p>
            <a:pPr lvl="1"/>
            <a:r>
              <a:rPr lang="ja-JP" altLang="en-US" sz="2800" dirty="0" smtClean="0"/>
              <a:t>協調の原理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競争の原理</a:t>
            </a:r>
            <a:endParaRPr lang="en-US" altLang="ja-JP" sz="2800" dirty="0" smtClean="0"/>
          </a:p>
          <a:p>
            <a:r>
              <a:rPr lang="ja-JP" altLang="en-US" sz="3200" dirty="0" smtClean="0"/>
              <a:t>どんな心理か？</a:t>
            </a:r>
            <a:endParaRPr lang="en-US" altLang="ja-JP" sz="3200" dirty="0" smtClean="0"/>
          </a:p>
          <a:p>
            <a:pPr lvl="1"/>
            <a:r>
              <a:rPr lang="ja-JP" altLang="en-US" sz="2800" dirty="0" smtClean="0"/>
              <a:t>個体差って何？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相性って何？</a:t>
            </a:r>
            <a:endParaRPr lang="en-US" altLang="ja-JP" sz="2800" dirty="0" smtClean="0"/>
          </a:p>
        </p:txBody>
      </p:sp>
      <p:sp>
        <p:nvSpPr>
          <p:cNvPr id="9" name="日付プレースホルダー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2011</a:t>
            </a:r>
            <a:r>
              <a:rPr lang="ja-JP" altLang="en-US" smtClean="0"/>
              <a:t>年</a:t>
            </a:r>
            <a:r>
              <a:rPr lang="en-US" altLang="ja-JP" smtClean="0"/>
              <a:t>12</a:t>
            </a:r>
            <a:r>
              <a:rPr lang="ja-JP" altLang="en-US" smtClean="0"/>
              <a:t>月</a:t>
            </a:r>
            <a:r>
              <a:rPr lang="en-US" altLang="ja-JP" smtClean="0"/>
              <a:t>17</a:t>
            </a:r>
            <a:r>
              <a:rPr lang="ja-JP" altLang="en-US" smtClean="0"/>
              <a:t>日</a:t>
            </a:r>
            <a:endParaRPr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16768" y="3627021"/>
            <a:ext cx="1467069" cy="95410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/>
              <a:t>バランス</a:t>
            </a:r>
            <a:endParaRPr kumimoji="1" lang="en-US" altLang="ja-JP" sz="2800" dirty="0" smtClean="0"/>
          </a:p>
          <a:p>
            <a:pPr algn="ctr"/>
            <a:r>
              <a:rPr kumimoji="1" lang="en-US" altLang="ja-JP" sz="2800" dirty="0" smtClean="0"/>
              <a:t>×</a:t>
            </a:r>
            <a:r>
              <a:rPr kumimoji="1" lang="ja-JP" altLang="en-US" sz="2800" dirty="0" smtClean="0"/>
              <a:t>２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88873" y="1484784"/>
            <a:ext cx="1288135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/>
              <a:t>機械的</a:t>
            </a:r>
            <a:endParaRPr lang="en-US" altLang="ja-JP" sz="2800" dirty="0" smtClean="0"/>
          </a:p>
          <a:p>
            <a:pPr algn="ctr"/>
            <a:r>
              <a:rPr lang="ja-JP" altLang="en-US" sz="2800" dirty="0"/>
              <a:t>連結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646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dirty="0" smtClean="0"/>
              <a:t>結合倒立振子モデル</a:t>
            </a:r>
            <a:r>
              <a:rPr lang="ja-JP" altLang="en-US" dirty="0" smtClean="0"/>
              <a:t>　</a:t>
            </a:r>
            <a:r>
              <a:rPr lang="en-US" altLang="ja-JP" sz="2800" dirty="0" smtClean="0"/>
              <a:t>〔</a:t>
            </a:r>
            <a:r>
              <a:rPr lang="ja-JP" altLang="en-US" sz="2800" dirty="0"/>
              <a:t>機論</a:t>
            </a:r>
            <a:r>
              <a:rPr lang="en-US" altLang="ja-JP" sz="2800" dirty="0" smtClean="0"/>
              <a:t>741〕</a:t>
            </a:r>
            <a:endParaRPr lang="ja-JP" sz="480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365104"/>
            <a:ext cx="8229600" cy="1791856"/>
          </a:xfrm>
        </p:spPr>
        <p:txBody>
          <a:bodyPr>
            <a:normAutofit fontScale="85000" lnSpcReduction="20000"/>
          </a:bodyPr>
          <a:lstStyle/>
          <a:p>
            <a:r>
              <a:rPr lang="ja-JP" dirty="0" smtClean="0"/>
              <a:t>倒立安定化コントローラ</a:t>
            </a:r>
            <a:r>
              <a:rPr lang="en-US" dirty="0" smtClean="0"/>
              <a:t>×</a:t>
            </a:r>
            <a:r>
              <a:rPr lang="ja-JP" dirty="0" smtClean="0"/>
              <a:t>２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※ </a:t>
            </a:r>
            <a:r>
              <a:rPr lang="ja-JP" dirty="0" smtClean="0"/>
              <a:t>水平方向の相対変位，および時間微分</a:t>
            </a:r>
            <a:endParaRPr lang="ja-JP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"/>
          <a:stretch/>
        </p:blipFill>
        <p:spPr bwMode="auto">
          <a:xfrm>
            <a:off x="1731963" y="1268760"/>
            <a:ext cx="5432425" cy="2966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50"/>
          <a:stretch/>
        </p:blipFill>
        <p:spPr bwMode="auto">
          <a:xfrm>
            <a:off x="1219200" y="4854388"/>
            <a:ext cx="6635750" cy="65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8897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実験</a:t>
            </a:r>
            <a:r>
              <a:rPr lang="ja-JP" altLang="en-US" dirty="0" smtClean="0"/>
              <a:t>装置の試作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485528"/>
          </a:xfrm>
        </p:spPr>
        <p:txBody>
          <a:bodyPr/>
          <a:lstStyle/>
          <a:p>
            <a:r>
              <a:rPr kumimoji="1" lang="ja-JP" altLang="en-US" dirty="0" smtClean="0"/>
              <a:t>機械仕掛け（電気やコンピュータ無し）</a:t>
            </a:r>
            <a:endParaRPr kumimoji="1" lang="en-US" altLang="ja-JP" dirty="0" smtClean="0"/>
          </a:p>
          <a:p>
            <a:r>
              <a:rPr lang="ja-JP" altLang="en-US" dirty="0" smtClean="0"/>
              <a:t>極めて複雑な初期値依存性！</a:t>
            </a:r>
            <a:endParaRPr kumimoji="1" lang="ja-JP" altLang="en-US" dirty="0"/>
          </a:p>
        </p:txBody>
      </p:sp>
      <p:pic>
        <p:nvPicPr>
          <p:cNvPr id="6" name="mech_cip_overview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3593" b="4979"/>
          <a:stretch/>
        </p:blipFill>
        <p:spPr bwMode="auto">
          <a:xfrm>
            <a:off x="1219200" y="2708920"/>
            <a:ext cx="6705600" cy="35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運動方程式 </a:t>
            </a:r>
            <a:r>
              <a:rPr lang="en-US" altLang="ja-JP" dirty="0"/>
              <a:t>(penalty</a:t>
            </a:r>
            <a:r>
              <a:rPr lang="ja-JP" altLang="ja-JP" dirty="0"/>
              <a:t>法</a:t>
            </a:r>
            <a:r>
              <a:rPr lang="en-US" altLang="ja-JP" dirty="0"/>
              <a:t>) </a:t>
            </a:r>
            <a:r>
              <a:rPr lang="en-US" altLang="ja-JP" sz="2400" dirty="0" smtClean="0"/>
              <a:t>〔</a:t>
            </a:r>
            <a:r>
              <a:rPr lang="ja-JP" altLang="en-US" sz="2400" dirty="0"/>
              <a:t>機論</a:t>
            </a:r>
            <a:r>
              <a:rPr lang="en-US" altLang="ja-JP" sz="2400" dirty="0"/>
              <a:t>776〕</a:t>
            </a:r>
            <a:endParaRPr kumimoji="1" lang="ja-JP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29458"/>
            <a:ext cx="8229600" cy="491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596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5" name="Group 1"/>
          <p:cNvGrpSpPr>
            <a:grpSpLocks/>
          </p:cNvGrpSpPr>
          <p:nvPr/>
        </p:nvGrpSpPr>
        <p:grpSpPr bwMode="auto">
          <a:xfrm>
            <a:off x="1368425" y="976313"/>
            <a:ext cx="4678363" cy="4530725"/>
            <a:chOff x="862" y="615"/>
            <a:chExt cx="2947" cy="2854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" y="615"/>
              <a:ext cx="2947" cy="2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387" name="Oval 3"/>
            <p:cNvSpPr>
              <a:spLocks noChangeArrowheads="1"/>
            </p:cNvSpPr>
            <p:nvPr/>
          </p:nvSpPr>
          <p:spPr bwMode="auto">
            <a:xfrm>
              <a:off x="2908" y="2239"/>
              <a:ext cx="76" cy="76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dirty="0"/>
            </a:p>
          </p:txBody>
        </p:sp>
        <p:sp>
          <p:nvSpPr>
            <p:cNvPr id="16388" name="Oval 4"/>
            <p:cNvSpPr>
              <a:spLocks noChangeArrowheads="1"/>
            </p:cNvSpPr>
            <p:nvPr/>
          </p:nvSpPr>
          <p:spPr bwMode="auto">
            <a:xfrm>
              <a:off x="2908" y="2397"/>
              <a:ext cx="76" cy="76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dirty="0"/>
            </a:p>
          </p:txBody>
        </p:sp>
        <p:sp>
          <p:nvSpPr>
            <p:cNvPr id="16389" name="Oval 5"/>
            <p:cNvSpPr>
              <a:spLocks noChangeArrowheads="1"/>
            </p:cNvSpPr>
            <p:nvPr/>
          </p:nvSpPr>
          <p:spPr bwMode="auto">
            <a:xfrm>
              <a:off x="2749" y="2239"/>
              <a:ext cx="76" cy="76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dirty="0"/>
            </a:p>
          </p:txBody>
        </p:sp>
        <p:sp>
          <p:nvSpPr>
            <p:cNvPr id="16390" name="Oval 6"/>
            <p:cNvSpPr>
              <a:spLocks noChangeArrowheads="1"/>
            </p:cNvSpPr>
            <p:nvPr/>
          </p:nvSpPr>
          <p:spPr bwMode="auto">
            <a:xfrm>
              <a:off x="2749" y="2397"/>
              <a:ext cx="76" cy="76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dirty="0"/>
            </a:p>
          </p:txBody>
        </p: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初期値依存性（初期値の色分け）</a:t>
            </a:r>
            <a:endParaRPr lang="ja-JP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792163" y="1547813"/>
            <a:ext cx="7524750" cy="4429125"/>
            <a:chOff x="792163" y="1547813"/>
            <a:chExt cx="7524750" cy="4429125"/>
          </a:xfrm>
        </p:grpSpPr>
        <p:pic>
          <p:nvPicPr>
            <p:cNvPr id="1639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63" y="1547813"/>
              <a:ext cx="3048000" cy="1524000"/>
            </a:xfrm>
            <a:prstGeom prst="rect">
              <a:avLst/>
            </a:prstGeom>
            <a:noFill/>
            <a:ln w="72000">
              <a:solidFill>
                <a:srgbClr val="E6E6E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393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913" y="1547813"/>
              <a:ext cx="3048000" cy="1524000"/>
            </a:xfrm>
            <a:prstGeom prst="rect">
              <a:avLst/>
            </a:prstGeom>
            <a:noFill/>
            <a:ln w="72000">
              <a:solidFill>
                <a:srgbClr val="47B8B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39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63" y="4452938"/>
              <a:ext cx="3048000" cy="1524000"/>
            </a:xfrm>
            <a:prstGeom prst="rect">
              <a:avLst/>
            </a:prstGeom>
            <a:noFill/>
            <a:ln w="72000">
              <a:solidFill>
                <a:srgbClr val="FF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39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913" y="4452938"/>
              <a:ext cx="3048000" cy="1524000"/>
            </a:xfrm>
            <a:prstGeom prst="rect">
              <a:avLst/>
            </a:prstGeom>
            <a:noFill/>
            <a:ln w="72000">
              <a:solidFill>
                <a:srgbClr val="66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396" name="Line 12"/>
            <p:cNvSpPr>
              <a:spLocks noChangeShapeType="1"/>
            </p:cNvSpPr>
            <p:nvPr/>
          </p:nvSpPr>
          <p:spPr bwMode="auto">
            <a:xfrm flipV="1">
              <a:off x="4679950" y="3059113"/>
              <a:ext cx="539750" cy="542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16397" name="Line 13"/>
            <p:cNvSpPr>
              <a:spLocks noChangeShapeType="1"/>
            </p:cNvSpPr>
            <p:nvPr/>
          </p:nvSpPr>
          <p:spPr bwMode="auto">
            <a:xfrm>
              <a:off x="4679950" y="3887788"/>
              <a:ext cx="539750" cy="539750"/>
            </a:xfrm>
            <a:prstGeom prst="line">
              <a:avLst/>
            </a:prstGeom>
            <a:noFill/>
            <a:ln w="9525">
              <a:solidFill>
                <a:srgbClr val="E6E64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16398" name="Line 14"/>
            <p:cNvSpPr>
              <a:spLocks noChangeShapeType="1"/>
            </p:cNvSpPr>
            <p:nvPr/>
          </p:nvSpPr>
          <p:spPr bwMode="auto">
            <a:xfrm flipH="1">
              <a:off x="3778250" y="3887788"/>
              <a:ext cx="650875" cy="612775"/>
            </a:xfrm>
            <a:prstGeom prst="line">
              <a:avLst/>
            </a:prstGeom>
            <a:noFill/>
            <a:ln w="9525">
              <a:solidFill>
                <a:srgbClr val="E6E64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16399" name="Line 15"/>
            <p:cNvSpPr>
              <a:spLocks noChangeShapeType="1"/>
            </p:cNvSpPr>
            <p:nvPr/>
          </p:nvSpPr>
          <p:spPr bwMode="auto">
            <a:xfrm flipH="1" flipV="1">
              <a:off x="3778250" y="3059113"/>
              <a:ext cx="650875" cy="542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dirty="0"/>
            </a:p>
          </p:txBody>
        </p:sp>
      </p:grp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5325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32582"/>
            <a:ext cx="8229600" cy="792162"/>
          </a:xfrm>
        </p:spPr>
        <p:txBody>
          <a:bodyPr anchor="b" anchorCtr="0"/>
          <a:lstStyle/>
          <a:p>
            <a:r>
              <a:rPr kumimoji="1" lang="ja-JP" altLang="en-US" dirty="0" smtClean="0"/>
              <a:t>複雑な初期値依存性 </a:t>
            </a:r>
            <a:r>
              <a:rPr lang="en-US" altLang="ja-JP" sz="2400" dirty="0" smtClean="0"/>
              <a:t>〔</a:t>
            </a:r>
            <a:r>
              <a:rPr kumimoji="1" lang="ja-JP" altLang="en-US" sz="2400" dirty="0" smtClean="0"/>
              <a:t>機論</a:t>
            </a:r>
            <a:r>
              <a:rPr kumimoji="1" lang="en-US" altLang="ja-JP" sz="2400" dirty="0" smtClean="0"/>
              <a:t>776〕</a:t>
            </a:r>
            <a:endParaRPr kumimoji="1" lang="ja-JP" altLang="en-US" sz="280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>
          <a:xfrm>
            <a:off x="603820" y="1061046"/>
            <a:ext cx="4040188" cy="639762"/>
          </a:xfrm>
        </p:spPr>
        <p:txBody>
          <a:bodyPr/>
          <a:lstStyle/>
          <a:p>
            <a:pPr algn="ctr"/>
            <a:r>
              <a:rPr lang="ja-JP" altLang="en-US" sz="2800" b="0" dirty="0" smtClean="0">
                <a:solidFill>
                  <a:schemeClr val="accent2"/>
                </a:solidFill>
              </a:rPr>
              <a:t>実験結果</a:t>
            </a:r>
            <a:endParaRPr kumimoji="1" lang="ja-JP" altLang="en-US" sz="2800" b="0" dirty="0">
              <a:solidFill>
                <a:schemeClr val="accent2"/>
              </a:solidFill>
            </a:endParaRPr>
          </a:p>
        </p:txBody>
      </p:sp>
      <p:pic>
        <p:nvPicPr>
          <p:cNvPr id="3078" name="Picture 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2445"/>
            <a:ext cx="4038600" cy="3799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78899"/>
            <a:ext cx="4038600" cy="386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kumimoji="1" lang="ja-JP" altLang="en-US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67544" y="5589240"/>
            <a:ext cx="8229600" cy="49571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" pitchFamily="2" charset="2"/>
              <a:buNone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None/>
              <a:defRPr kumimoji="1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65000"/>
              <a:buFont typeface="Wingdings" pitchFamily="2" charset="2"/>
              <a:buNone/>
              <a:defRPr kumimoji="1" sz="1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None/>
              <a:defRPr kumimoji="1"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en-US" b="0" dirty="0" smtClean="0">
                <a:ea typeface="ＭＳ Ｐゴシック" charset="-128"/>
              </a:rPr>
              <a:t>☆ 狭い範囲に全ての色　⇒ 有限精度</a:t>
            </a:r>
            <a:r>
              <a:rPr lang="ja-JP" altLang="en-US" b="0" dirty="0">
                <a:ea typeface="ＭＳ Ｐゴシック" charset="-128"/>
              </a:rPr>
              <a:t>下</a:t>
            </a:r>
            <a:r>
              <a:rPr lang="ja-JP" altLang="en-US" b="0" dirty="0" smtClean="0">
                <a:ea typeface="ＭＳ Ｐゴシック" charset="-128"/>
              </a:rPr>
              <a:t>で勝敗は予測困難</a:t>
            </a:r>
            <a:endParaRPr lang="ja-JP" altLang="ja-JP" b="0" dirty="0">
              <a:ea typeface="ＭＳ Ｐゴシック" charset="-128"/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half" idx="3"/>
          </p:nvPr>
        </p:nvSpPr>
        <p:spPr>
          <a:xfrm>
            <a:off x="4706689" y="1061046"/>
            <a:ext cx="4041775" cy="639762"/>
          </a:xfrm>
        </p:spPr>
        <p:txBody>
          <a:bodyPr/>
          <a:lstStyle/>
          <a:p>
            <a:pPr algn="ctr"/>
            <a:r>
              <a:rPr kumimoji="1" lang="ja-JP" altLang="en-US" sz="2800" b="0" dirty="0" smtClean="0">
                <a:solidFill>
                  <a:schemeClr val="accent2"/>
                </a:solidFill>
              </a:rPr>
              <a:t>解析結果</a:t>
            </a:r>
            <a:endParaRPr kumimoji="1" lang="ja-JP" altLang="en-US" sz="28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003232" cy="99060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フラクタル解析　</a:t>
            </a:r>
            <a:r>
              <a:rPr lang="en-US" altLang="ja-JP" sz="2800" dirty="0" smtClean="0"/>
              <a:t>〔</a:t>
            </a:r>
            <a:r>
              <a:rPr lang="ja-JP" altLang="en-US" sz="2800" dirty="0" smtClean="0"/>
              <a:t>機論</a:t>
            </a:r>
            <a:r>
              <a:rPr lang="en-US" altLang="ja-JP" sz="2800" dirty="0" smtClean="0"/>
              <a:t>753〕</a:t>
            </a:r>
            <a:endParaRPr lang="ja-JP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957624"/>
            <a:ext cx="8229600" cy="495712"/>
          </a:xfrm>
        </p:spPr>
        <p:txBody>
          <a:bodyPr>
            <a:normAutofit fontScale="92500" lnSpcReduction="20000"/>
          </a:bodyPr>
          <a:lstStyle/>
          <a:p>
            <a:r>
              <a:rPr lang="ja-JP" altLang="ja-JP" dirty="0">
                <a:ea typeface="ＭＳ Ｐゴシック" charset="-128"/>
              </a:rPr>
              <a:t>相関次元 </a:t>
            </a:r>
            <a:r>
              <a:rPr lang="ja-JP" altLang="ja-JP" dirty="0">
                <a:latin typeface="+mj-lt"/>
                <a:ea typeface="ＭＳ Ｐゴシック" charset="-128"/>
              </a:rPr>
              <a:t>≒</a:t>
            </a:r>
            <a:r>
              <a:rPr lang="en-US" altLang="ja-JP" dirty="0" smtClean="0">
                <a:latin typeface="+mj-lt"/>
              </a:rPr>
              <a:t>1.9</a:t>
            </a:r>
            <a:r>
              <a:rPr lang="en-US" altLang="ja-JP" dirty="0" smtClean="0"/>
              <a:t> </a:t>
            </a:r>
            <a:r>
              <a:rPr lang="ja-JP" altLang="ja-JP" dirty="0">
                <a:ea typeface="ＭＳ Ｐゴシック" charset="-128"/>
              </a:rPr>
              <a:t>程度の</a:t>
            </a:r>
            <a:r>
              <a:rPr lang="ja-JP" altLang="ja-JP" dirty="0" smtClean="0">
                <a:ea typeface="ＭＳ Ｐゴシック" charset="-128"/>
              </a:rPr>
              <a:t>フラクタル性</a:t>
            </a:r>
            <a:endParaRPr lang="ja-JP" altLang="ja-JP" dirty="0">
              <a:ea typeface="ＭＳ Ｐゴシック" charset="-128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41784"/>
            <a:ext cx="4535934" cy="4395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960972" y="3671658"/>
            <a:ext cx="216024" cy="216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4"/>
          <p:cNvSpPr txBox="1">
            <a:spLocks/>
          </p:cNvSpPr>
          <p:nvPr/>
        </p:nvSpPr>
        <p:spPr bwMode="auto">
          <a:xfrm>
            <a:off x="467544" y="1133054"/>
            <a:ext cx="404018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§"/>
              <a:defRPr kumimoji="1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 smtClean="0">
                <a:solidFill>
                  <a:schemeClr val="accent2"/>
                </a:solidFill>
              </a:rPr>
              <a:t>初期値応答</a:t>
            </a:r>
            <a:endParaRPr lang="ja-JP" altLang="en-US" sz="2800" dirty="0">
              <a:solidFill>
                <a:schemeClr val="accent2"/>
              </a:solidFill>
            </a:endParaRPr>
          </a:p>
        </p:txBody>
      </p:sp>
      <p:sp>
        <p:nvSpPr>
          <p:cNvPr id="10" name="テキスト プレースホルダー 6"/>
          <p:cNvSpPr txBox="1">
            <a:spLocks/>
          </p:cNvSpPr>
          <p:nvPr/>
        </p:nvSpPr>
        <p:spPr>
          <a:xfrm>
            <a:off x="5066729" y="1133054"/>
            <a:ext cx="4041775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§"/>
              <a:defRPr kumimoji="1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ja-JP" altLang="en-US" sz="2800" dirty="0" smtClean="0">
                <a:solidFill>
                  <a:schemeClr val="accent2"/>
                </a:solidFill>
              </a:rPr>
              <a:t>インパルス応答</a:t>
            </a:r>
            <a:endParaRPr lang="ja-JP" altLang="en-US" sz="2800" dirty="0">
              <a:solidFill>
                <a:schemeClr val="accent2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578" y="1341784"/>
            <a:ext cx="4679950" cy="453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398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非線形</a:t>
            </a:r>
            <a:r>
              <a:rPr kumimoji="1" lang="ja-JP" altLang="en-US" dirty="0" smtClean="0"/>
              <a:t>振動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運動方程式が１次式で書けない系の振動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263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ガタのある振動系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機械的なクリアランス（歯車，はめあい，</a:t>
            </a:r>
            <a:r>
              <a:rPr kumimoji="1" lang="en-US" altLang="ja-JP" dirty="0" err="1" smtClean="0"/>
              <a:t>etc</a:t>
            </a:r>
            <a:r>
              <a:rPr kumimoji="1" lang="ja-JP" altLang="en-US" dirty="0" smtClean="0"/>
              <a:t>）　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5796136" y="620688"/>
            <a:ext cx="2887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6"/>
                </a:solidFill>
              </a:rPr>
              <a:t>※</a:t>
            </a:r>
            <a:r>
              <a:rPr lang="ja-JP" altLang="en-US" sz="2400" dirty="0" smtClean="0">
                <a:solidFill>
                  <a:schemeClr val="accent6"/>
                </a:solidFill>
              </a:rPr>
              <a:t>参考</a:t>
            </a:r>
            <a:r>
              <a:rPr lang="ja-JP" altLang="en-US" sz="2400" dirty="0">
                <a:solidFill>
                  <a:schemeClr val="accent6"/>
                </a:solidFill>
              </a:rPr>
              <a:t>文献（</a:t>
            </a:r>
            <a:r>
              <a:rPr lang="en-US" altLang="ja-JP" sz="2400" dirty="0">
                <a:solidFill>
                  <a:schemeClr val="accent6"/>
                </a:solidFill>
              </a:rPr>
              <a:t>A</a:t>
            </a:r>
            <a:r>
              <a:rPr lang="ja-JP" altLang="en-US" sz="2400" dirty="0" smtClean="0">
                <a:solidFill>
                  <a:schemeClr val="accent6"/>
                </a:solidFill>
              </a:rPr>
              <a:t>）</a:t>
            </a:r>
            <a:r>
              <a:rPr lang="en-US" altLang="ja-JP" sz="2400" dirty="0" smtClean="0">
                <a:solidFill>
                  <a:schemeClr val="accent6"/>
                </a:solidFill>
              </a:rPr>
              <a:t>64</a:t>
            </a:r>
            <a:r>
              <a:rPr lang="ja-JP" altLang="en-US" sz="2400" dirty="0" smtClean="0">
                <a:solidFill>
                  <a:schemeClr val="accent6"/>
                </a:solidFill>
              </a:rPr>
              <a:t>頁</a:t>
            </a:r>
            <a:endParaRPr lang="ja-JP" altLang="en-US" sz="2400" dirty="0">
              <a:solidFill>
                <a:schemeClr val="accent6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676"/>
            <a:ext cx="6789565" cy="266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コネクタ 10"/>
          <p:cNvCxnSpPr/>
          <p:nvPr/>
        </p:nvCxnSpPr>
        <p:spPr>
          <a:xfrm>
            <a:off x="2504550" y="1844824"/>
            <a:ext cx="2016224" cy="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4067944" y="1844824"/>
            <a:ext cx="1656184" cy="576064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5124713"/>
            <a:ext cx="7560840" cy="53653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484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不感帯ばね特性（ガタのモデル）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84920"/>
            <a:ext cx="8229600" cy="4939680"/>
          </a:xfrm>
        </p:spPr>
        <p:txBody>
          <a:bodyPr/>
          <a:lstStyle/>
          <a:p>
            <a:r>
              <a:rPr kumimoji="1" lang="ja-JP" altLang="en-US" dirty="0" smtClean="0"/>
              <a:t>区分線形関数　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00362"/>
            <a:ext cx="8136904" cy="132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84920"/>
            <a:ext cx="314801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4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初期値依存性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ja-JP" altLang="en-US" dirty="0" smtClean="0"/>
              <a:t>非線形振動系には，同一のパラメータ条件下に，複数の定常状態が，共存しうる．</a:t>
            </a:r>
            <a:endParaRPr kumimoji="1" lang="en-US" altLang="ja-JP" dirty="0" smtClean="0"/>
          </a:p>
          <a:p>
            <a:pPr lvl="1">
              <a:lnSpc>
                <a:spcPct val="150000"/>
              </a:lnSpc>
            </a:pPr>
            <a:r>
              <a:rPr kumimoji="1" lang="ja-JP" altLang="en-US" dirty="0" smtClean="0"/>
              <a:t>線形振動系では，あるパラメータ条件で発生する定常状態は１つだけ．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kumimoji="1" lang="ja-JP" altLang="en-US" dirty="0" smtClean="0"/>
              <a:t>どの状態が選ばれるかは，初期値による．</a:t>
            </a:r>
            <a:endParaRPr kumimoji="1" lang="en-US" altLang="ja-JP" dirty="0" smtClean="0"/>
          </a:p>
          <a:p>
            <a:pPr lvl="1">
              <a:lnSpc>
                <a:spcPct val="150000"/>
              </a:lnSpc>
            </a:pPr>
            <a:r>
              <a:rPr kumimoji="1" lang="ja-JP" altLang="en-US" dirty="0" smtClean="0"/>
              <a:t>この性質を「初期値</a:t>
            </a:r>
            <a:r>
              <a:rPr lang="ja-JP" altLang="en-US" dirty="0"/>
              <a:t>依存</a:t>
            </a:r>
            <a:r>
              <a:rPr kumimoji="1" lang="ja-JP" altLang="en-US" dirty="0" smtClean="0"/>
              <a:t>性」という．</a:t>
            </a:r>
            <a:endParaRPr kumimoji="1" lang="en-US" altLang="ja-JP" dirty="0" smtClean="0"/>
          </a:p>
          <a:p>
            <a:pPr lvl="1">
              <a:lnSpc>
                <a:spcPct val="150000"/>
              </a:lnSpc>
            </a:pPr>
            <a:r>
              <a:rPr lang="ja-JP" altLang="en-US" dirty="0" smtClean="0"/>
              <a:t>線形振動系では，初期値により，過渡状態は変わるが，定常状態は変わらない．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57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実習（</a:t>
            </a:r>
            <a:r>
              <a:rPr kumimoji="1" lang="en-US" altLang="ja-JP" dirty="0" smtClean="0"/>
              <a:t>vib7h_D1.xls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95400"/>
            <a:ext cx="6438792" cy="5029200"/>
          </a:xfr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5652120" y="1549462"/>
            <a:ext cx="3384376" cy="2887650"/>
            <a:chOff x="1115615" y="3973355"/>
            <a:chExt cx="3384376" cy="2887650"/>
          </a:xfrm>
        </p:grpSpPr>
        <p:sp>
          <p:nvSpPr>
            <p:cNvPr id="8" name="角丸四角形 7"/>
            <p:cNvSpPr/>
            <p:nvPr/>
          </p:nvSpPr>
          <p:spPr>
            <a:xfrm>
              <a:off x="1115615" y="3973355"/>
              <a:ext cx="3384376" cy="2887650"/>
            </a:xfrm>
            <a:prstGeom prst="roundRect">
              <a:avLst>
                <a:gd name="adj" fmla="val 6414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just">
                <a:lnSpc>
                  <a:spcPct val="130000"/>
                </a:lnSpc>
              </a:pPr>
              <a:r>
                <a:rPr lang="ja-JP" altLang="en-US" sz="2400" dirty="0">
                  <a:solidFill>
                    <a:srgbClr val="FF0000"/>
                  </a:solidFill>
                  <a:latin typeface="+mn-ea"/>
                </a:rPr>
                <a:t>「</a:t>
              </a:r>
              <a:r>
                <a:rPr lang="ja-JP" altLang="en-US" sz="2400" dirty="0" smtClean="0">
                  <a:solidFill>
                    <a:srgbClr val="FF0000"/>
                  </a:solidFill>
                  <a:latin typeface="+mn-ea"/>
                </a:rPr>
                <a:t>変位</a:t>
              </a:r>
              <a:r>
                <a:rPr lang="en-US" altLang="ja-JP" sz="2400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ja-JP" altLang="en-US" sz="2400" dirty="0" smtClean="0">
                  <a:solidFill>
                    <a:srgbClr val="FF0000"/>
                  </a:solidFill>
                  <a:latin typeface="+mn-ea"/>
                </a:rPr>
                <a:t>ｘ の初期値」</a:t>
              </a:r>
              <a:r>
                <a:rPr lang="ja-JP" altLang="en-US" sz="2400" dirty="0" smtClean="0">
                  <a:solidFill>
                    <a:schemeClr val="tx1"/>
                  </a:solidFill>
                  <a:latin typeface="+mn-ea"/>
                </a:rPr>
                <a:t>だけを変更し，</a:t>
              </a:r>
              <a:r>
                <a:rPr lang="ja-JP" altLang="en-US" sz="2400" dirty="0" smtClean="0">
                  <a:solidFill>
                    <a:srgbClr val="FF0000"/>
                  </a:solidFill>
                  <a:latin typeface="+mn-ea"/>
                </a:rPr>
                <a:t>定常応答の振幅</a:t>
              </a:r>
              <a:r>
                <a:rPr lang="ja-JP" altLang="en-US" sz="2400" dirty="0" smtClean="0">
                  <a:latin typeface="+mn-ea"/>
                </a:rPr>
                <a:t>を３種類求めよ．その値を記録せよ．</a:t>
              </a:r>
              <a:endParaRPr lang="en-US" altLang="ja-JP" sz="2400" dirty="0" smtClean="0"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ja-JP" dirty="0" smtClean="0">
                  <a:solidFill>
                    <a:schemeClr val="accent2"/>
                  </a:solidFill>
                </a:rPr>
                <a:t>※</a:t>
              </a:r>
              <a:r>
                <a:rPr lang="ja-JP" altLang="en-US" dirty="0">
                  <a:solidFill>
                    <a:schemeClr val="accent2"/>
                  </a:solidFill>
                </a:rPr>
                <a:t>計算</a:t>
              </a:r>
              <a:r>
                <a:rPr lang="ja-JP" altLang="en-US" dirty="0" smtClean="0">
                  <a:solidFill>
                    <a:schemeClr val="accent2"/>
                  </a:solidFill>
                </a:rPr>
                <a:t>誤差で値は若干ばらつく</a:t>
              </a:r>
              <a:endParaRPr lang="en-US" altLang="ja-JP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79491" y="4023076"/>
              <a:ext cx="8002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>
                  <a:solidFill>
                    <a:schemeClr val="accent2"/>
                  </a:solidFill>
                </a:rPr>
                <a:t>課題</a:t>
              </a: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971600" y="5445224"/>
            <a:ext cx="7272808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 dirty="0" smtClean="0"/>
              <a:t>なんだか実験の再現性が悪い？！</a:t>
            </a:r>
            <a:endParaRPr lang="en-US" altLang="ja-JP" sz="2400" dirty="0"/>
          </a:p>
          <a:p>
            <a:pPr marL="342900" indent="-342900" algn="ctr">
              <a:buFont typeface="Wingdings"/>
              <a:buChar char="è"/>
            </a:pPr>
            <a:r>
              <a:rPr lang="ja-JP" altLang="en-US" sz="2400" dirty="0">
                <a:sym typeface="Wingdings" pitchFamily="2" charset="2"/>
              </a:rPr>
              <a:t> </a:t>
            </a:r>
            <a:r>
              <a:rPr lang="en-US" altLang="ja-JP" sz="2400" dirty="0" smtClean="0">
                <a:sym typeface="Wingdings" pitchFamily="2" charset="2"/>
              </a:rPr>
              <a:t>《</a:t>
            </a:r>
            <a:r>
              <a:rPr lang="ja-JP" altLang="en-US" sz="2400" smtClean="0">
                <a:sym typeface="Wingdings" pitchFamily="2" charset="2"/>
              </a:rPr>
              <a:t>初期値依存性</a:t>
            </a:r>
            <a:r>
              <a:rPr lang="en-US" altLang="ja-JP" sz="2400" dirty="0">
                <a:sym typeface="Wingdings" pitchFamily="2" charset="2"/>
              </a:rPr>
              <a:t>》 </a:t>
            </a:r>
            <a:r>
              <a:rPr lang="ja-JP" altLang="en-US" sz="2400" dirty="0" smtClean="0">
                <a:sym typeface="Wingdings" pitchFamily="2" charset="2"/>
              </a:rPr>
              <a:t>＋ </a:t>
            </a:r>
            <a:r>
              <a:rPr lang="en-US" altLang="ja-JP" sz="2400" dirty="0" smtClean="0">
                <a:sym typeface="Wingdings" pitchFamily="2" charset="2"/>
              </a:rPr>
              <a:t>《</a:t>
            </a:r>
            <a:r>
              <a:rPr lang="ja-JP" altLang="en-US" sz="2400" dirty="0">
                <a:sym typeface="Wingdings" pitchFamily="2" charset="2"/>
              </a:rPr>
              <a:t>確率変動</a:t>
            </a:r>
            <a:r>
              <a:rPr lang="en-US" altLang="ja-JP" sz="2400" dirty="0">
                <a:sym typeface="Wingdings" pitchFamily="2" charset="2"/>
              </a:rPr>
              <a:t>》</a:t>
            </a:r>
            <a:r>
              <a:rPr lang="ja-JP" altLang="en-US" sz="2400" dirty="0" smtClean="0">
                <a:sym typeface="Wingdings" pitchFamily="2" charset="2"/>
              </a:rPr>
              <a:t> が原因の１つ</a:t>
            </a:r>
            <a:endParaRPr lang="en-US" altLang="ja-JP" sz="2400" dirty="0" smtClean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567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ガタ系の周波数応答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平均法による非線形解析</a:t>
            </a:r>
            <a:endParaRPr lang="en-US" altLang="ja-JP" dirty="0" smtClean="0"/>
          </a:p>
          <a:p>
            <a:r>
              <a:rPr lang="ja-JP" altLang="en-US" dirty="0" smtClean="0"/>
              <a:t>吉田研究室（卒研）での計算例</a:t>
            </a:r>
            <a:endParaRPr lang="en-US" altLang="ja-JP" dirty="0" smtClean="0"/>
          </a:p>
          <a:p>
            <a:r>
              <a:rPr kumimoji="1" lang="ja-JP" altLang="en-US" dirty="0" smtClean="0"/>
              <a:t>パラメータ条件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218202"/>
            <a:ext cx="4536504" cy="1938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6429323" y="620688"/>
            <a:ext cx="2254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2400" dirty="0">
                <a:solidFill>
                  <a:schemeClr val="accent6"/>
                </a:solidFill>
              </a:rPr>
              <a:t>※</a:t>
            </a:r>
            <a:r>
              <a:rPr lang="ja-JP" altLang="en-US" sz="2400" dirty="0" smtClean="0">
                <a:solidFill>
                  <a:schemeClr val="accent6"/>
                </a:solidFill>
              </a:rPr>
              <a:t>参考</a:t>
            </a:r>
            <a:r>
              <a:rPr lang="ja-JP" altLang="en-US" sz="2400" dirty="0">
                <a:solidFill>
                  <a:schemeClr val="accent6"/>
                </a:solidFill>
              </a:rPr>
              <a:t>文献</a:t>
            </a:r>
            <a:r>
              <a:rPr lang="ja-JP" altLang="en-US" sz="2400" dirty="0" smtClean="0">
                <a:solidFill>
                  <a:schemeClr val="accent6"/>
                </a:solidFill>
              </a:rPr>
              <a:t>（</a:t>
            </a:r>
            <a:r>
              <a:rPr lang="en-US" altLang="ja-JP" sz="2400" dirty="0" smtClean="0">
                <a:solidFill>
                  <a:schemeClr val="accent6"/>
                </a:solidFill>
              </a:rPr>
              <a:t>D</a:t>
            </a:r>
            <a:r>
              <a:rPr lang="ja-JP" altLang="en-US" sz="2400" dirty="0" smtClean="0">
                <a:solidFill>
                  <a:schemeClr val="accent6"/>
                </a:solidFill>
              </a:rPr>
              <a:t>）</a:t>
            </a:r>
            <a:endParaRPr lang="ja-JP" alt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5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共振曲線（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𝜇</m:t>
                    </m:r>
                    <m:r>
                      <a:rPr kumimoji="1" lang="en-US" altLang="ja-JP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kumimoji="1" lang="ja-JP" altLang="en-US" dirty="0" smtClean="0"/>
                  <a:t>）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963" t="-26549" b="-442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48" y="1295400"/>
            <a:ext cx="6913704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4932040" y="620688"/>
            <a:ext cx="35814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solidFill>
                  <a:schemeClr val="accent2"/>
                </a:solidFill>
              </a:rPr>
              <a:t>ガタ無し＝線形振動系</a:t>
            </a:r>
          </a:p>
        </p:txBody>
      </p:sp>
    </p:spTree>
    <p:extLst>
      <p:ext uri="{BB962C8B-B14F-4D97-AF65-F5344CB8AC3E}">
        <p14:creationId xmlns:p14="http://schemas.microsoft.com/office/powerpoint/2010/main" val="202841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宇都宮大学">
  <a:themeElements>
    <a:clrScheme name="アングル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宇都宮大学</Template>
  <TotalTime>7481</TotalTime>
  <Words>838</Words>
  <Application>Microsoft Office PowerPoint</Application>
  <PresentationFormat>画面に合わせる (4:3)</PresentationFormat>
  <Paragraphs>155</Paragraphs>
  <Slides>28</Slides>
  <Notes>5</Notes>
  <HiddenSlides>8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29" baseType="lpstr">
      <vt:lpstr>宇都宮大学</vt:lpstr>
      <vt:lpstr>第７講 非線形振動ほか</vt:lpstr>
      <vt:lpstr>学習目標</vt:lpstr>
      <vt:lpstr>非線形振動</vt:lpstr>
      <vt:lpstr>ガタのある振動系</vt:lpstr>
      <vt:lpstr>不感帯ばね特性（ガタのモデル）</vt:lpstr>
      <vt:lpstr>初期値依存性</vt:lpstr>
      <vt:lpstr>実習（vib7h_D1.xls）</vt:lpstr>
      <vt:lpstr>ガタ系の周波数応答</vt:lpstr>
      <vt:lpstr>共振曲線（μ=0）</vt:lpstr>
      <vt:lpstr>共振曲線（μ=0.5）</vt:lpstr>
      <vt:lpstr>共振曲線（μ=1.5）</vt:lpstr>
      <vt:lpstr>共振曲線（μ=4）</vt:lpstr>
      <vt:lpstr>共振曲線（μ=6.5）</vt:lpstr>
      <vt:lpstr>「非線形振動など」のまとめ</vt:lpstr>
      <vt:lpstr>連成振動と動吸振</vt:lpstr>
      <vt:lpstr>動吸振器</vt:lpstr>
      <vt:lpstr>動吸振器の効果（共振曲線）</vt:lpstr>
      <vt:lpstr>動吸振器の設計法</vt:lpstr>
      <vt:lpstr>実習（vib7h_D2.xls）</vt:lpstr>
      <vt:lpstr>参考文献</vt:lpstr>
      <vt:lpstr>複雑な初期値依存性の例</vt:lpstr>
      <vt:lpstr>ちなみに私の研究</vt:lpstr>
      <vt:lpstr>結合倒立振子モデル　〔機論741〕</vt:lpstr>
      <vt:lpstr>実験装置の試作</vt:lpstr>
      <vt:lpstr>運動方程式 (penalty法) 〔機論776〕</vt:lpstr>
      <vt:lpstr>初期値依存性（初期値の色分け）</vt:lpstr>
      <vt:lpstr>複雑な初期値依存性 〔機論776〕</vt:lpstr>
      <vt:lpstr>フラクタル解析　〔機論753〕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Excelで学ぶ振動基礎</dc:title>
  <dc:creator>yoshidak</dc:creator>
  <cp:lastModifiedBy>yoshidak</cp:lastModifiedBy>
  <cp:revision>775</cp:revision>
  <cp:lastPrinted>2013-09-04T00:37:19Z</cp:lastPrinted>
  <dcterms:created xsi:type="dcterms:W3CDTF">2012-10-22T22:12:18Z</dcterms:created>
  <dcterms:modified xsi:type="dcterms:W3CDTF">2015-02-13T02:16:00Z</dcterms:modified>
</cp:coreProperties>
</file>